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256" r:id="rId3"/>
    <p:sldId id="259" r:id="rId5"/>
    <p:sldId id="284" r:id="rId6"/>
    <p:sldId id="263" r:id="rId7"/>
    <p:sldId id="306" r:id="rId8"/>
    <p:sldId id="285" r:id="rId9"/>
    <p:sldId id="309" r:id="rId10"/>
    <p:sldId id="286" r:id="rId11"/>
    <p:sldId id="313" r:id="rId12"/>
    <p:sldId id="341" r:id="rId13"/>
    <p:sldId id="369" r:id="rId14"/>
    <p:sldId id="370" r:id="rId15"/>
    <p:sldId id="371" r:id="rId16"/>
    <p:sldId id="288" r:id="rId17"/>
    <p:sldId id="368" r:id="rId1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1B4367"/>
    <a:srgbClr val="1D4865"/>
    <a:srgbClr val="1D4971"/>
    <a:srgbClr val="51B3CD"/>
    <a:srgbClr val="83C2DB"/>
    <a:srgbClr val="2980B4"/>
    <a:srgbClr val="4287C6"/>
    <a:srgbClr val="278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08" y="-528"/>
      </p:cViewPr>
      <p:guideLst>
        <p:guide orient="horz" pos="1642"/>
        <p:guide pos="2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image" Target="../media/image13.wmf"/><Relationship Id="rId7" Type="http://schemas.openxmlformats.org/officeDocument/2006/relationships/image" Target="../media/image12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0" Type="http://schemas.openxmlformats.org/officeDocument/2006/relationships/image" Target="../media/image15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3"/>
            <a:ext cx="7886700" cy="43588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fld id="{80F42DC0-2E3F-F440-A3AA-64F0AA1F84F2}" type="datetime1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fld id="{C5FC99A0-26D8-5E4B-82FB-70809BCEE9F6}" type="slidenum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0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8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6.wmf"/><Relationship Id="rId24" Type="http://schemas.openxmlformats.org/officeDocument/2006/relationships/notesSlide" Target="../notesSlides/notesSlide7.xml"/><Relationship Id="rId23" Type="http://schemas.openxmlformats.org/officeDocument/2006/relationships/vmlDrawing" Target="../drawings/vmlDrawing1.v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15.wmf"/><Relationship Id="rId20" Type="http://schemas.openxmlformats.org/officeDocument/2006/relationships/oleObject" Target="../embeddings/oleObject10.bin"/><Relationship Id="rId2" Type="http://schemas.openxmlformats.org/officeDocument/2006/relationships/oleObject" Target="../embeddings/oleObject1.bin"/><Relationship Id="rId19" Type="http://schemas.openxmlformats.org/officeDocument/2006/relationships/image" Target="../media/image14.wmf"/><Relationship Id="rId18" Type="http://schemas.openxmlformats.org/officeDocument/2006/relationships/oleObject" Target="../embeddings/oleObject9.bin"/><Relationship Id="rId17" Type="http://schemas.openxmlformats.org/officeDocument/2006/relationships/image" Target="../media/image13.wmf"/><Relationship Id="rId16" Type="http://schemas.openxmlformats.org/officeDocument/2006/relationships/oleObject" Target="../embeddings/oleObject8.bin"/><Relationship Id="rId15" Type="http://schemas.openxmlformats.org/officeDocument/2006/relationships/image" Target="../media/image12.wmf"/><Relationship Id="rId14" Type="http://schemas.openxmlformats.org/officeDocument/2006/relationships/oleObject" Target="../embeddings/oleObject7.bin"/><Relationship Id="rId13" Type="http://schemas.openxmlformats.org/officeDocument/2006/relationships/image" Target="../media/image11.wmf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017395" y="1598930"/>
            <a:ext cx="6800215" cy="16071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sz="2000" b="1">
                <a:solidFill>
                  <a:srgbClr val="1B4367"/>
                </a:solidFill>
                <a:cs typeface="+mn-ea"/>
                <a:sym typeface="+mn-lt"/>
              </a:rPr>
              <a:t>Explainable Reasoning over Knowledge Graphs for Recommendation</a:t>
            </a:r>
            <a:endParaRPr sz="2000" b="1">
              <a:solidFill>
                <a:srgbClr val="1B4367"/>
              </a:solidFill>
              <a:cs typeface="+mn-ea"/>
              <a:sym typeface="+mn-lt"/>
            </a:endParaRPr>
          </a:p>
          <a:p>
            <a:pPr algn="ctr"/>
            <a:endParaRPr sz="2000" b="1">
              <a:solidFill>
                <a:srgbClr val="1B4367"/>
              </a:solidFill>
              <a:cs typeface="+mn-ea"/>
              <a:sym typeface="+mn-lt"/>
            </a:endParaRPr>
          </a:p>
          <a:p>
            <a:pPr algn="ctr"/>
            <a:r>
              <a:rPr sz="1000" b="1">
                <a:solidFill>
                  <a:srgbClr val="1B4367"/>
                </a:solidFill>
                <a:cs typeface="+mn-ea"/>
                <a:sym typeface="+mn-lt"/>
              </a:rPr>
              <a:t>Xiang Wang,</a:t>
            </a:r>
            <a:r>
              <a:rPr sz="1000" b="1" baseline="30000">
                <a:solidFill>
                  <a:srgbClr val="1B4367"/>
                </a:solidFill>
                <a:cs typeface="+mn-ea"/>
                <a:sym typeface="+mn-lt"/>
              </a:rPr>
              <a:t>1∗</a:t>
            </a:r>
            <a:r>
              <a:rPr sz="1000" b="1">
                <a:solidFill>
                  <a:srgbClr val="1B4367"/>
                </a:solidFill>
                <a:cs typeface="+mn-ea"/>
                <a:sym typeface="+mn-lt"/>
              </a:rPr>
              <a:t>Dingxian Wang,</a:t>
            </a:r>
            <a:r>
              <a:rPr sz="1000" b="1" baseline="30000">
                <a:solidFill>
                  <a:srgbClr val="1B4367"/>
                </a:solidFill>
                <a:cs typeface="+mn-ea"/>
                <a:sym typeface="+mn-lt"/>
              </a:rPr>
              <a:t>2†</a:t>
            </a:r>
            <a:r>
              <a:rPr sz="1000" b="1">
                <a:solidFill>
                  <a:srgbClr val="1B4367"/>
                </a:solidFill>
                <a:cs typeface="+mn-ea"/>
                <a:sym typeface="+mn-lt"/>
              </a:rPr>
              <a:t>Canran Xu,</a:t>
            </a:r>
            <a:r>
              <a:rPr sz="1000" b="1" baseline="30000">
                <a:solidFill>
                  <a:srgbClr val="1B4367"/>
                </a:solidFill>
                <a:cs typeface="+mn-ea"/>
                <a:sym typeface="+mn-lt"/>
              </a:rPr>
              <a:t>2</a:t>
            </a:r>
            <a:r>
              <a:rPr sz="1000" b="1">
                <a:solidFill>
                  <a:srgbClr val="1B4367"/>
                </a:solidFill>
                <a:cs typeface="+mn-ea"/>
                <a:sym typeface="+mn-lt"/>
              </a:rPr>
              <a:t>Xiangnan He,</a:t>
            </a:r>
            <a:r>
              <a:rPr sz="1000" b="1" baseline="30000">
                <a:solidFill>
                  <a:srgbClr val="1B4367"/>
                </a:solidFill>
                <a:cs typeface="+mn-ea"/>
                <a:sym typeface="+mn-lt"/>
              </a:rPr>
              <a:t>3</a:t>
            </a:r>
            <a:r>
              <a:rPr sz="1000" b="1">
                <a:solidFill>
                  <a:srgbClr val="1B4367"/>
                </a:solidFill>
                <a:cs typeface="+mn-ea"/>
                <a:sym typeface="+mn-lt"/>
              </a:rPr>
              <a:t>Yixin Cao,</a:t>
            </a:r>
            <a:r>
              <a:rPr sz="1000" b="1" baseline="30000">
                <a:solidFill>
                  <a:srgbClr val="1B4367"/>
                </a:solidFill>
                <a:cs typeface="+mn-ea"/>
                <a:sym typeface="+mn-lt"/>
              </a:rPr>
              <a:t>1</a:t>
            </a:r>
            <a:r>
              <a:rPr sz="1000" b="1">
                <a:solidFill>
                  <a:srgbClr val="1B4367"/>
                </a:solidFill>
                <a:cs typeface="+mn-ea"/>
                <a:sym typeface="+mn-lt"/>
              </a:rPr>
              <a:t>Tat-Seng Chua</a:t>
            </a:r>
            <a:r>
              <a:rPr sz="1000" b="1" baseline="30000">
                <a:solidFill>
                  <a:srgbClr val="1B4367"/>
                </a:solidFill>
                <a:cs typeface="+mn-ea"/>
                <a:sym typeface="+mn-lt"/>
              </a:rPr>
              <a:t>1</a:t>
            </a:r>
            <a:endParaRPr sz="1000" b="1" baseline="30000">
              <a:solidFill>
                <a:srgbClr val="1B4367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sz="1000" b="1" baseline="30000">
                <a:solidFill>
                  <a:srgbClr val="1B4367"/>
                </a:solidFill>
                <a:cs typeface="+mn-ea"/>
                <a:sym typeface="+mn-lt"/>
              </a:rPr>
              <a:t>1</a:t>
            </a:r>
            <a:r>
              <a:rPr sz="1000" b="1">
                <a:solidFill>
                  <a:srgbClr val="1B4367"/>
                </a:solidFill>
                <a:cs typeface="+mn-ea"/>
                <a:sym typeface="+mn-lt"/>
              </a:rPr>
              <a:t>School of Computing, National University of Singapore,</a:t>
            </a:r>
            <a:r>
              <a:rPr sz="1000" b="1" baseline="30000">
                <a:solidFill>
                  <a:srgbClr val="1B4367"/>
                </a:solidFill>
                <a:cs typeface="+mn-ea"/>
                <a:sym typeface="+mn-lt"/>
              </a:rPr>
              <a:t>2</a:t>
            </a:r>
            <a:r>
              <a:rPr sz="1000" b="1">
                <a:solidFill>
                  <a:srgbClr val="1B4367"/>
                </a:solidFill>
                <a:cs typeface="+mn-ea"/>
                <a:sym typeface="+mn-lt"/>
              </a:rPr>
              <a:t>eBay</a:t>
            </a:r>
            <a:endParaRPr sz="1000" b="1">
              <a:solidFill>
                <a:srgbClr val="1B4367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sz="1000" b="1" baseline="30000">
                <a:solidFill>
                  <a:srgbClr val="1B4367"/>
                </a:solidFill>
                <a:cs typeface="+mn-ea"/>
                <a:sym typeface="+mn-lt"/>
              </a:rPr>
              <a:t>3</a:t>
            </a:r>
            <a:r>
              <a:rPr sz="1000" b="1">
                <a:solidFill>
                  <a:srgbClr val="1B4367"/>
                </a:solidFill>
                <a:cs typeface="+mn-ea"/>
                <a:sym typeface="+mn-lt"/>
              </a:rPr>
              <a:t>School of Information Science and Technology, University of Science and Technology of China</a:t>
            </a:r>
            <a:endParaRPr sz="1000" b="1">
              <a:solidFill>
                <a:srgbClr val="1B4367"/>
              </a:solidFill>
              <a:cs typeface="+mn-ea"/>
              <a:sym typeface="+mn-lt"/>
            </a:endParaRPr>
          </a:p>
        </p:txBody>
      </p:sp>
      <p:sp>
        <p:nvSpPr>
          <p:cNvPr id="3075" name="文本框 3074"/>
          <p:cNvSpPr txBox="1"/>
          <p:nvPr/>
        </p:nvSpPr>
        <p:spPr>
          <a:xfrm>
            <a:off x="3813818" y="3404124"/>
            <a:ext cx="3461808" cy="28384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68580" tIns="34290" rIns="68580" bIns="34290" anchor="t">
            <a:spAutoFit/>
          </a:bodyPr>
          <a:lstStyle/>
          <a:p>
            <a:pPr lvl="0" eaLnBrk="0" hangingPunct="0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：陶佳   论文来源：</a:t>
            </a:r>
            <a:r>
              <a:rPr lang="en-US" altLang="zh-CN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2019AAAI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5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75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716280" y="316230"/>
            <a:ext cx="3167380" cy="3295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altLang="zh-CN" sz="1700" b="1" dirty="0">
                <a:solidFill>
                  <a:srgbClr val="1B4367"/>
                </a:solidFill>
                <a:cs typeface="+mn-ea"/>
                <a:sym typeface="+mn-lt"/>
              </a:rPr>
              <a:t>Experiment</a:t>
            </a:r>
            <a:endParaRPr lang="zh-CN" altLang="en-US" sz="1700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310" y="720725"/>
            <a:ext cx="6985635" cy="34239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716280" y="316230"/>
            <a:ext cx="3167380" cy="3295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altLang="zh-CN" sz="1700" b="1" dirty="0">
                <a:solidFill>
                  <a:srgbClr val="1B4367"/>
                </a:solidFill>
                <a:cs typeface="+mn-ea"/>
                <a:sym typeface="+mn-lt"/>
              </a:rPr>
              <a:t>Experiment</a:t>
            </a:r>
            <a:endParaRPr lang="zh-CN" altLang="en-US" sz="1700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685" y="983615"/>
            <a:ext cx="6565265" cy="317627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716280" y="316230"/>
            <a:ext cx="3167380" cy="3295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altLang="zh-CN" sz="1700" b="1" dirty="0">
                <a:solidFill>
                  <a:srgbClr val="1B4367"/>
                </a:solidFill>
                <a:cs typeface="+mn-ea"/>
                <a:sym typeface="+mn-lt"/>
              </a:rPr>
              <a:t>Experiment</a:t>
            </a:r>
            <a:endParaRPr lang="zh-CN" altLang="en-US" sz="1700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075" y="1395730"/>
            <a:ext cx="8281670" cy="156654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716280" y="316230"/>
            <a:ext cx="3167380" cy="3295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altLang="zh-CN" sz="1700" b="1" dirty="0">
                <a:solidFill>
                  <a:srgbClr val="1B4367"/>
                </a:solidFill>
                <a:cs typeface="+mn-ea"/>
                <a:sym typeface="+mn-lt"/>
              </a:rPr>
              <a:t>Experiment</a:t>
            </a:r>
            <a:endParaRPr lang="zh-CN" altLang="en-US" sz="1700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4760" y="938530"/>
            <a:ext cx="6677660" cy="326580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374137" y="1884748"/>
            <a:ext cx="4272439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en-US" altLang="zh-CN" sz="6600" b="1" dirty="0">
                <a:solidFill>
                  <a:srgbClr val="1B4367"/>
                </a:solidFill>
                <a:cs typeface="+mn-ea"/>
                <a:sym typeface="+mn-lt"/>
              </a:rPr>
              <a:t>THANKS</a:t>
            </a:r>
            <a:endParaRPr lang="en-US" altLang="zh-CN" sz="6600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429250" y="1377315"/>
            <a:ext cx="2678430" cy="390555"/>
          </a:xfrm>
          <a:prstGeom prst="roundRect">
            <a:avLst/>
          </a:prstGeom>
          <a:solidFill>
            <a:srgbClr val="1B4367"/>
          </a:solidFill>
        </p:spPr>
        <p:txBody>
          <a:bodyPr wrap="square" rtlCol="0">
            <a:spAutoFit/>
          </a:bodyPr>
          <a:lstStyle/>
          <a:p>
            <a:r>
              <a:rPr lang="en-US" altLang="zh-CN" sz="1700" dirty="0">
                <a:solidFill>
                  <a:schemeClr val="bg1"/>
                </a:solidFill>
                <a:cs typeface="+mn-ea"/>
                <a:sym typeface="+mn-lt"/>
              </a:rPr>
              <a:t>INTRODUCTION</a:t>
            </a:r>
            <a:endParaRPr lang="en-US" altLang="zh-CN" sz="1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19855" y="1357339"/>
            <a:ext cx="478533" cy="393570"/>
            <a:chOff x="5640108" y="966369"/>
            <a:chExt cx="476097" cy="391567"/>
          </a:xfrm>
        </p:grpSpPr>
        <p:sp>
          <p:nvSpPr>
            <p:cNvPr id="25" name="椭圆 24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17"/>
            <p:cNvSpPr txBox="1"/>
            <p:nvPr/>
          </p:nvSpPr>
          <p:spPr>
            <a:xfrm>
              <a:off x="5640108" y="975817"/>
              <a:ext cx="476097" cy="367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501265" y="2171700"/>
            <a:ext cx="1945005" cy="4603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altLang="zh-CN" sz="2400" b="1" dirty="0">
                <a:solidFill>
                  <a:srgbClr val="1B4367"/>
                </a:solidFill>
                <a:cs typeface="+mn-ea"/>
                <a:sym typeface="+mn-lt"/>
              </a:rPr>
              <a:t>CONTENTS</a:t>
            </a:r>
            <a:endParaRPr lang="en-US" altLang="zh-CN" sz="2400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sp>
        <p:nvSpPr>
          <p:cNvPr id="79" name="文本框 10"/>
          <p:cNvSpPr txBox="1"/>
          <p:nvPr/>
        </p:nvSpPr>
        <p:spPr>
          <a:xfrm>
            <a:off x="5429250" y="2094865"/>
            <a:ext cx="2677795" cy="390555"/>
          </a:xfrm>
          <a:prstGeom prst="roundRect">
            <a:avLst/>
          </a:prstGeom>
          <a:solidFill>
            <a:srgbClr val="1B4367"/>
          </a:solidFill>
        </p:spPr>
        <p:txBody>
          <a:bodyPr wrap="square" rtlCol="0">
            <a:spAutoFit/>
          </a:bodyPr>
          <a:lstStyle/>
          <a:p>
            <a:r>
              <a:rPr lang="en-US" altLang="zh-CN" sz="1700" dirty="0">
                <a:solidFill>
                  <a:schemeClr val="bg1"/>
                </a:solidFill>
                <a:cs typeface="+mn-ea"/>
                <a:sym typeface="+mn-lt"/>
              </a:rPr>
              <a:t>METHOD</a:t>
            </a:r>
            <a:endParaRPr lang="en-US" altLang="zh-CN" sz="1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4919855" y="2074883"/>
            <a:ext cx="478533" cy="393570"/>
            <a:chOff x="5640108" y="966369"/>
            <a:chExt cx="476097" cy="391567"/>
          </a:xfrm>
        </p:grpSpPr>
        <p:sp>
          <p:nvSpPr>
            <p:cNvPr id="81" name="椭圆 80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2" name="文本框 17"/>
            <p:cNvSpPr txBox="1"/>
            <p:nvPr/>
          </p:nvSpPr>
          <p:spPr>
            <a:xfrm>
              <a:off x="5640108" y="975817"/>
              <a:ext cx="476097" cy="367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3" name="文本框 10"/>
          <p:cNvSpPr txBox="1"/>
          <p:nvPr/>
        </p:nvSpPr>
        <p:spPr>
          <a:xfrm>
            <a:off x="5429250" y="2812415"/>
            <a:ext cx="2677160" cy="390555"/>
          </a:xfrm>
          <a:prstGeom prst="roundRect">
            <a:avLst/>
          </a:prstGeom>
          <a:solidFill>
            <a:srgbClr val="1B4367"/>
          </a:solidFill>
        </p:spPr>
        <p:txBody>
          <a:bodyPr wrap="square" rtlCol="0">
            <a:spAutoFit/>
          </a:bodyPr>
          <a:lstStyle/>
          <a:p>
            <a:r>
              <a:rPr lang="en-US" altLang="zh-CN" sz="1700" dirty="0">
                <a:solidFill>
                  <a:schemeClr val="bg1"/>
                </a:solidFill>
                <a:cs typeface="+mn-ea"/>
                <a:sym typeface="+mn-lt"/>
              </a:rPr>
              <a:t>EXPERIMENT</a:t>
            </a:r>
            <a:endParaRPr lang="en-US" altLang="zh-CN" sz="1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4919855" y="2792427"/>
            <a:ext cx="478533" cy="393570"/>
            <a:chOff x="5640108" y="966369"/>
            <a:chExt cx="476097" cy="391567"/>
          </a:xfrm>
        </p:grpSpPr>
        <p:sp>
          <p:nvSpPr>
            <p:cNvPr id="85" name="椭圆 84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6" name="文本框 17"/>
            <p:cNvSpPr txBox="1"/>
            <p:nvPr/>
          </p:nvSpPr>
          <p:spPr>
            <a:xfrm>
              <a:off x="5640108" y="975817"/>
              <a:ext cx="476097" cy="367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燕尾形 3"/>
          <p:cNvSpPr/>
          <p:nvPr/>
        </p:nvSpPr>
        <p:spPr>
          <a:xfrm>
            <a:off x="4446249" y="2183489"/>
            <a:ext cx="256853" cy="448435"/>
          </a:xfrm>
          <a:prstGeom prst="chevron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3" grpId="0"/>
      <p:bldP spid="79" grpId="0" bldLvl="0" animBg="1"/>
      <p:bldP spid="83" grpId="0" bldLvl="0" animBg="1"/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819635" y="1089058"/>
            <a:ext cx="1500028" cy="1500028"/>
          </a:xfrm>
          <a:prstGeom prst="ellipse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494563" y="2686896"/>
            <a:ext cx="4171762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lt"/>
              </a:rPr>
              <a:t>INTRODUCTION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95" name="文本框 11"/>
          <p:cNvSpPr txBox="1"/>
          <p:nvPr/>
        </p:nvSpPr>
        <p:spPr>
          <a:xfrm>
            <a:off x="3713476" y="1575042"/>
            <a:ext cx="1732894" cy="8157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ts val="3000"/>
              </a:lnSpc>
            </a:pPr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PART </a:t>
            </a:r>
            <a:endParaRPr lang="en-US" altLang="zh-CN" sz="24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716110" y="316509"/>
            <a:ext cx="2261711" cy="3295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700" b="1" dirty="0">
                <a:solidFill>
                  <a:srgbClr val="1B4367"/>
                </a:solidFill>
                <a:cs typeface="+mn-ea"/>
                <a:sym typeface="+mn-lt"/>
              </a:rPr>
              <a:t>Introduction</a:t>
            </a:r>
            <a:endParaRPr lang="en-US" altLang="zh-CN" sz="1700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1920" y="1315085"/>
            <a:ext cx="6191250" cy="2590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20215" y="3905885"/>
            <a:ext cx="639762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/>
              <a:t>(Alice, Interact, Shape of You)∧(Shape of You, SungBy, EdSheeran)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∧(Ed Sheeran, IsSingerOf, I See Fire)⇒</a:t>
            </a:r>
            <a:r>
              <a:rPr lang="zh-CN" altLang="en-US">
                <a:solidFill>
                  <a:srgbClr val="FF0000"/>
                </a:solidFill>
              </a:rPr>
              <a:t>(Alice, Interact, I See Fire).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4760" y="793115"/>
            <a:ext cx="737235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/>
              <a:t>Extra user-item connectivity information derived from KG endows recommender systems the ability of reasoningand explainability. 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9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210"/>
          <p:cNvSpPr/>
          <p:nvPr/>
        </p:nvSpPr>
        <p:spPr>
          <a:xfrm>
            <a:off x="582930" y="998220"/>
            <a:ext cx="8136890" cy="103759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pPr lvl="0" algn="l" fontAlgn="auto" latinLnBrk="1">
              <a:lnSpc>
                <a:spcPct val="150000"/>
              </a:lnSpc>
            </a:pPr>
            <a:r>
              <a:rPr dirty="0">
                <a:latin typeface="+mn-ea"/>
                <a:cs typeface="宋体" panose="02010600030101010101" pitchFamily="2" charset="-122"/>
                <a:sym typeface="+mn-lt"/>
              </a:rPr>
              <a:t>Problems in introducing knowledge graph into recommendation</a:t>
            </a:r>
            <a:r>
              <a:rPr lang="zh-CN" dirty="0">
                <a:latin typeface="+mn-ea"/>
                <a:cs typeface="宋体" panose="02010600030101010101" pitchFamily="2" charset="-122"/>
                <a:sym typeface="+mn-lt"/>
              </a:rPr>
              <a:t>：</a:t>
            </a:r>
            <a:endParaRPr lang="zh-CN" dirty="0">
              <a:latin typeface="+mn-ea"/>
              <a:cs typeface="宋体" panose="02010600030101010101" pitchFamily="2" charset="-122"/>
              <a:sym typeface="+mn-lt"/>
            </a:endParaRPr>
          </a:p>
          <a:p>
            <a:pPr lvl="0" algn="l" fontAlgn="auto" latinLnBrk="1">
              <a:lnSpc>
                <a:spcPct val="150000"/>
              </a:lnSpc>
            </a:pPr>
            <a:r>
              <a:rPr dirty="0">
                <a:latin typeface="+mn-ea"/>
                <a:cs typeface="宋体" panose="02010600030101010101" pitchFamily="2" charset="-122"/>
                <a:sym typeface="+mn-lt"/>
              </a:rPr>
              <a:t>existing efforts have not fully explored this connectivity to infer user preferences, especially in terms of modeling the sequential dependencies within and holistic semantics of a path</a:t>
            </a:r>
            <a:endParaRPr dirty="0">
              <a:latin typeface="+mn-ea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6110" y="316509"/>
            <a:ext cx="2261711" cy="3295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700" b="1" dirty="0">
                <a:solidFill>
                  <a:srgbClr val="1B4367"/>
                </a:solidFill>
                <a:cs typeface="+mn-ea"/>
                <a:sym typeface="+mn-lt"/>
              </a:rPr>
              <a:t>Introduction</a:t>
            </a:r>
            <a:endParaRPr lang="en-US" altLang="zh-CN" sz="1700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74700" y="2419350"/>
            <a:ext cx="7668895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Knowledge-aware Path Recurrent Network (KPRN), which not only generates representations for paths by accounting for both entities and relations, but also performs reasoning based on paths to infer user preference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  <p:bldLst>
      <p:bldP spid="2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椭圆 101"/>
          <p:cNvSpPr/>
          <p:nvPr/>
        </p:nvSpPr>
        <p:spPr>
          <a:xfrm>
            <a:off x="3819635" y="1089058"/>
            <a:ext cx="1500028" cy="1500028"/>
          </a:xfrm>
          <a:prstGeom prst="ellipse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文本框 11"/>
          <p:cNvSpPr txBox="1"/>
          <p:nvPr/>
        </p:nvSpPr>
        <p:spPr>
          <a:xfrm>
            <a:off x="2483768" y="2709756"/>
            <a:ext cx="4171762" cy="5911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400" b="1" dirty="0">
                <a:solidFill>
                  <a:schemeClr val="tx1"/>
                </a:solidFill>
                <a:cs typeface="+mn-ea"/>
                <a:sym typeface="+mn-lt"/>
              </a:rPr>
              <a:t>Method</a:t>
            </a:r>
            <a:endParaRPr lang="en-US" altLang="zh-CN" sz="3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5" name="文本框 11"/>
          <p:cNvSpPr txBox="1"/>
          <p:nvPr/>
        </p:nvSpPr>
        <p:spPr>
          <a:xfrm>
            <a:off x="3713476" y="1575042"/>
            <a:ext cx="1732894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5400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ts val="3000"/>
              </a:lnSpc>
            </a:pPr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PART </a:t>
            </a:r>
            <a:endParaRPr lang="en-US" altLang="zh-CN" sz="24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210"/>
          <p:cNvSpPr/>
          <p:nvPr/>
        </p:nvSpPr>
        <p:spPr>
          <a:xfrm>
            <a:off x="716280" y="829310"/>
            <a:ext cx="7763510" cy="48387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</a:t>
            </a:r>
            <a:endParaRPr lang="zh-CN" altLang="en-US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6110" y="316509"/>
            <a:ext cx="2261711" cy="3295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700" b="1" dirty="0">
                <a:solidFill>
                  <a:srgbClr val="1B4367"/>
                </a:solidFill>
                <a:cs typeface="+mn-ea"/>
                <a:sym typeface="+mn-lt"/>
              </a:rPr>
              <a:t>Method</a:t>
            </a:r>
            <a:endParaRPr lang="en-US" altLang="zh-CN" sz="1700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2565" y="657225"/>
            <a:ext cx="5963285" cy="1950085"/>
          </a:xfrm>
          <a:prstGeom prst="rect">
            <a:avLst/>
          </a:prstGeom>
        </p:spPr>
      </p:pic>
      <p:graphicFrame>
        <p:nvGraphicFramePr>
          <p:cNvPr id="19" name="对象 18"/>
          <p:cNvGraphicFramePr/>
          <p:nvPr/>
        </p:nvGraphicFramePr>
        <p:xfrm>
          <a:off x="1047115" y="2691765"/>
          <a:ext cx="217297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2" imgW="2476500" imgH="369570" progId="Equation.DSMT4">
                  <p:embed/>
                </p:oleObj>
              </mc:Choice>
              <mc:Fallback>
                <p:oleObj name="" r:id="rId2" imgW="2476500" imgH="369570" progId="Equation.DSMT4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7115" y="2691765"/>
                        <a:ext cx="217297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/>
          <p:nvPr/>
        </p:nvGraphicFramePr>
        <p:xfrm>
          <a:off x="1047115" y="3021965"/>
          <a:ext cx="252222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4" imgW="2595245" imgH="280035" progId="Equation.DSMT4">
                  <p:embed/>
                </p:oleObj>
              </mc:Choice>
              <mc:Fallback>
                <p:oleObj name="" r:id="rId4" imgW="2595245" imgH="280035" progId="Equation.DSMT4">
                  <p:embed/>
                  <p:pic>
                    <p:nvPicPr>
                      <p:cNvPr id="0" name="图片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7115" y="3021965"/>
                        <a:ext cx="2522220" cy="27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/>
          <p:nvPr/>
        </p:nvGraphicFramePr>
        <p:xfrm>
          <a:off x="1047115" y="3374390"/>
          <a:ext cx="2058035" cy="25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6" imgW="1651000" imgH="254000" progId="Equation.DSMT4">
                  <p:embed/>
                </p:oleObj>
              </mc:Choice>
              <mc:Fallback>
                <p:oleObj name="" r:id="rId6" imgW="1651000" imgH="254000" progId="Equation.DSMT4">
                  <p:embed/>
                  <p:pic>
                    <p:nvPicPr>
                      <p:cNvPr id="0" name="图片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7115" y="3374390"/>
                        <a:ext cx="2058035" cy="254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/>
          <p:nvPr/>
        </p:nvGraphicFramePr>
        <p:xfrm>
          <a:off x="1047115" y="3628708"/>
          <a:ext cx="2752725" cy="296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" name="" r:id="rId8" imgW="2172335" imgH="274320" progId="Equation.DSMT4">
                  <p:embed/>
                </p:oleObj>
              </mc:Choice>
              <mc:Fallback>
                <p:oleObj name="" r:id="rId8" imgW="2172335" imgH="274320" progId="Equation.DSMT4">
                  <p:embed/>
                  <p:pic>
                    <p:nvPicPr>
                      <p:cNvPr id="0" name="图片 2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47115" y="3628708"/>
                        <a:ext cx="2752725" cy="296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/>
          <p:nvPr/>
        </p:nvGraphicFramePr>
        <p:xfrm>
          <a:off x="1046480" y="3925570"/>
          <a:ext cx="2173605" cy="267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10" imgW="1699895" imgH="287655" progId="Equation.DSMT4">
                  <p:embed/>
                </p:oleObj>
              </mc:Choice>
              <mc:Fallback>
                <p:oleObj name="" r:id="rId10" imgW="1699895" imgH="287655" progId="Equation.DSMT4">
                  <p:embed/>
                  <p:pic>
                    <p:nvPicPr>
                      <p:cNvPr id="0" name="图片 2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6480" y="3925570"/>
                        <a:ext cx="2173605" cy="267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/>
          <p:nvPr/>
        </p:nvGraphicFramePr>
        <p:xfrm>
          <a:off x="1046480" y="4312920"/>
          <a:ext cx="1776730" cy="26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" name="" r:id="rId12" imgW="1424940" imgH="259715" progId="Equation.DSMT4">
                  <p:embed/>
                </p:oleObj>
              </mc:Choice>
              <mc:Fallback>
                <p:oleObj name="" r:id="rId12" imgW="1424940" imgH="259715" progId="Equation.DSMT4">
                  <p:embed/>
                  <p:pic>
                    <p:nvPicPr>
                      <p:cNvPr id="0" name="图片 3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46480" y="4312920"/>
                        <a:ext cx="1776730" cy="266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/>
          <p:nvPr/>
        </p:nvGraphicFramePr>
        <p:xfrm>
          <a:off x="4287838" y="2780030"/>
          <a:ext cx="3496310" cy="378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" name="" r:id="rId14" imgW="2563495" imgH="325120" progId="Equation.DSMT4">
                  <p:embed/>
                </p:oleObj>
              </mc:Choice>
              <mc:Fallback>
                <p:oleObj name="" r:id="rId14" imgW="2563495" imgH="325120" progId="Equation.DSMT4">
                  <p:embed/>
                  <p:pic>
                    <p:nvPicPr>
                      <p:cNvPr id="0" name="图片 3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87838" y="2780030"/>
                        <a:ext cx="3496310" cy="378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/>
          <p:nvPr/>
        </p:nvGraphicFramePr>
        <p:xfrm>
          <a:off x="4288155" y="3158490"/>
          <a:ext cx="3769995" cy="55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" name="" r:id="rId16" imgW="2869565" imgH="516890" progId="Equation.DSMT4">
                  <p:embed/>
                </p:oleObj>
              </mc:Choice>
              <mc:Fallback>
                <p:oleObj name="" r:id="rId16" imgW="2869565" imgH="516890" progId="Equation.DSMT4">
                  <p:embed/>
                  <p:pic>
                    <p:nvPicPr>
                      <p:cNvPr id="0" name="图片 3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88155" y="3158490"/>
                        <a:ext cx="3769995" cy="553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/>
          <p:nvPr/>
        </p:nvGraphicFramePr>
        <p:xfrm>
          <a:off x="4308475" y="3629025"/>
          <a:ext cx="3475990" cy="41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" name="" r:id="rId18" imgW="2366645" imgH="366395" progId="Equation.DSMT4">
                  <p:embed/>
                </p:oleObj>
              </mc:Choice>
              <mc:Fallback>
                <p:oleObj name="" r:id="rId18" imgW="2366645" imgH="366395" progId="Equation.DSMT4">
                  <p:embed/>
                  <p:pic>
                    <p:nvPicPr>
                      <p:cNvPr id="0" name="图片 3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308475" y="3629025"/>
                        <a:ext cx="3475990" cy="41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4308475" y="4041140"/>
          <a:ext cx="2082165" cy="808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0" imgW="2082165" imgH="808990" progId="Equation.DSMT4">
                  <p:embed/>
                </p:oleObj>
              </mc:Choice>
              <mc:Fallback>
                <p:oleObj name="" r:id="rId20" imgW="2082165" imgH="808990" progId="Equation.DSMT4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308475" y="4041140"/>
                        <a:ext cx="2082165" cy="808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  <p:bldLst>
      <p:bldP spid="2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椭圆 99"/>
          <p:cNvSpPr/>
          <p:nvPr/>
        </p:nvSpPr>
        <p:spPr>
          <a:xfrm>
            <a:off x="3819635" y="1089058"/>
            <a:ext cx="1500028" cy="1500028"/>
          </a:xfrm>
          <a:prstGeom prst="ellipse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文本框 11"/>
          <p:cNvSpPr txBox="1"/>
          <p:nvPr/>
        </p:nvSpPr>
        <p:spPr>
          <a:xfrm>
            <a:off x="2115185" y="2698115"/>
            <a:ext cx="4929505" cy="5911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400" b="1" dirty="0">
                <a:solidFill>
                  <a:srgbClr val="1B4367"/>
                </a:solidFill>
                <a:cs typeface="+mn-ea"/>
                <a:sym typeface="+mn-lt"/>
              </a:rPr>
              <a:t>Experiment</a:t>
            </a:r>
            <a:endParaRPr lang="en-US" altLang="zh-CN" sz="3400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sp>
        <p:nvSpPr>
          <p:cNvPr id="103" name="文本框 11"/>
          <p:cNvSpPr txBox="1"/>
          <p:nvPr/>
        </p:nvSpPr>
        <p:spPr>
          <a:xfrm>
            <a:off x="3713476" y="1575042"/>
            <a:ext cx="1732894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5400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ts val="3000"/>
              </a:lnSpc>
            </a:pPr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PART </a:t>
            </a:r>
            <a:endParaRPr lang="en-US" altLang="zh-CN" sz="24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/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716280" y="316230"/>
            <a:ext cx="3167380" cy="3295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n-US" altLang="zh-CN" sz="1700" b="1" dirty="0">
                <a:solidFill>
                  <a:srgbClr val="1B4367"/>
                </a:solidFill>
                <a:cs typeface="+mn-ea"/>
                <a:sym typeface="+mn-lt"/>
              </a:rPr>
              <a:t>Experiment</a:t>
            </a:r>
            <a:endParaRPr lang="zh-CN" altLang="en-US" sz="1700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35430" y="770255"/>
            <a:ext cx="5848985" cy="34226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  <p:bldLst>
      <p:bldP spid="16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205,&quot;width&quot;:8895}"/>
</p:tagLst>
</file>

<file path=ppt/theme/theme1.xml><?xml version="1.0" encoding="utf-8"?>
<a:theme xmlns:a="http://schemas.openxmlformats.org/drawingml/2006/main" name="夏雨家 https://xnwe.taobao.com/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1213</Words>
  <Application>WPS 演示</Application>
  <PresentationFormat>全屏显示(16:9)</PresentationFormat>
  <Paragraphs>67</Paragraphs>
  <Slides>15</Slides>
  <Notes>23</Notes>
  <HiddenSlides>0</HiddenSlides>
  <MMClips>1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宋体</vt:lpstr>
      <vt:lpstr>Wingdings</vt:lpstr>
      <vt:lpstr>Times New Roman</vt:lpstr>
      <vt:lpstr>微软雅黑</vt:lpstr>
      <vt:lpstr>Arial Unicode MS</vt:lpstr>
      <vt:lpstr>Calibri</vt:lpstr>
      <vt:lpstr>夏雨家 https://xnwe.taobao.com/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简约线条创意毕业论文答辩开题报告动态PPT模板</dc:title>
  <dc:creator>qzuser</dc:creator>
  <cp:keywords>qzuser</cp:keywords>
  <cp:category>qzuser</cp:category>
  <cp:lastModifiedBy>WPS_1609336823</cp:lastModifiedBy>
  <cp:revision>136</cp:revision>
  <dcterms:created xsi:type="dcterms:W3CDTF">2018-11-08T00:27:00Z</dcterms:created>
  <dcterms:modified xsi:type="dcterms:W3CDTF">2021-02-20T11:48:04Z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